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ctiveX/activeX1.xml" ContentType="application/vnd.ms-office.activeX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56" r:id="rId2"/>
    <p:sldId id="371" r:id="rId3"/>
    <p:sldId id="372" r:id="rId4"/>
    <p:sldId id="373" r:id="rId5"/>
    <p:sldId id="374" r:id="rId6"/>
    <p:sldId id="375" r:id="rId7"/>
    <p:sldId id="396" r:id="rId8"/>
    <p:sldId id="376" r:id="rId9"/>
    <p:sldId id="377" r:id="rId10"/>
    <p:sldId id="378" r:id="rId11"/>
    <p:sldId id="379" r:id="rId12"/>
    <p:sldId id="380" r:id="rId13"/>
    <p:sldId id="382" r:id="rId14"/>
    <p:sldId id="381" r:id="rId15"/>
    <p:sldId id="399" r:id="rId16"/>
    <p:sldId id="383" r:id="rId17"/>
    <p:sldId id="385" r:id="rId18"/>
    <p:sldId id="384" r:id="rId19"/>
    <p:sldId id="386" r:id="rId20"/>
    <p:sldId id="387" r:id="rId21"/>
    <p:sldId id="397" r:id="rId22"/>
    <p:sldId id="389" r:id="rId23"/>
    <p:sldId id="390" r:id="rId24"/>
    <p:sldId id="391" r:id="rId25"/>
    <p:sldId id="398" r:id="rId26"/>
    <p:sldId id="392" r:id="rId27"/>
    <p:sldId id="393" r:id="rId28"/>
    <p:sldId id="394" r:id="rId29"/>
    <p:sldId id="395" r:id="rId30"/>
  </p:sldIdLst>
  <p:sldSz cx="12192000" cy="6858000"/>
  <p:notesSz cx="6708775" cy="9836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gene O'Loughlin" initials="EO" lastIdx="2" clrIdx="0">
    <p:extLst>
      <p:ext uri="{19B8F6BF-5375-455C-9EA6-DF929625EA0E}">
        <p15:presenceInfo xmlns:p15="http://schemas.microsoft.com/office/powerpoint/2012/main" userId="S-1-5-21-1861038800-1180243813-1542849698-31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0" autoAdjust="0"/>
    <p:restoredTop sz="79643" autoAdjust="0"/>
  </p:normalViewPr>
  <p:slideViewPr>
    <p:cSldViewPr snapToGrid="0">
      <p:cViewPr varScale="1">
        <p:scale>
          <a:sx n="75" d="100"/>
          <a:sy n="75" d="100"/>
        </p:scale>
        <p:origin x="1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07136" cy="493516"/>
          </a:xfrm>
          <a:prstGeom prst="rect">
            <a:avLst/>
          </a:prstGeom>
        </p:spPr>
        <p:txBody>
          <a:bodyPr vert="horz" lIns="91120" tIns="45560" rIns="91120" bIns="4556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0087" y="0"/>
            <a:ext cx="2907136" cy="493516"/>
          </a:xfrm>
          <a:prstGeom prst="rect">
            <a:avLst/>
          </a:prstGeom>
        </p:spPr>
        <p:txBody>
          <a:bodyPr vert="horz" lIns="91120" tIns="45560" rIns="91120" bIns="45560" rtlCol="0"/>
          <a:lstStyle>
            <a:lvl1pPr algn="r">
              <a:defRPr sz="1200"/>
            </a:lvl1pPr>
          </a:lstStyle>
          <a:p>
            <a:fld id="{765544D5-E490-4AF7-8DF8-7E7CDB01E1EB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1230313"/>
            <a:ext cx="5895975" cy="3317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20" tIns="45560" rIns="91120" bIns="4556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0878" y="4733648"/>
            <a:ext cx="5367020" cy="3872984"/>
          </a:xfrm>
          <a:prstGeom prst="rect">
            <a:avLst/>
          </a:prstGeom>
        </p:spPr>
        <p:txBody>
          <a:bodyPr vert="horz" lIns="91120" tIns="45560" rIns="91120" bIns="4556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42636"/>
            <a:ext cx="2907136" cy="493515"/>
          </a:xfrm>
          <a:prstGeom prst="rect">
            <a:avLst/>
          </a:prstGeom>
        </p:spPr>
        <p:txBody>
          <a:bodyPr vert="horz" lIns="91120" tIns="45560" rIns="91120" bIns="4556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0087" y="9342636"/>
            <a:ext cx="2907136" cy="493515"/>
          </a:xfrm>
          <a:prstGeom prst="rect">
            <a:avLst/>
          </a:prstGeom>
        </p:spPr>
        <p:txBody>
          <a:bodyPr vert="horz" lIns="91120" tIns="45560" rIns="91120" bIns="45560" rtlCol="0" anchor="b"/>
          <a:lstStyle>
            <a:lvl1pPr algn="r">
              <a:defRPr sz="1200"/>
            </a:lvl1pPr>
          </a:lstStyle>
          <a:p>
            <a:fld id="{779A035B-5DEA-40A1-8D08-244C86C57E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0986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Infographic-History-World-Valentina-DEfilippo/dp/0007506155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typography-guidelines-and-references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graph.co.uk/news/science/science-news/10937888/Memory-of-a-goldfish-Actually-fish-can-recall-events-12-days-ago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695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Headlines – first and simplest form of annotation.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975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URL link is to Andy Kirk web site.</a:t>
            </a:r>
          </a:p>
          <a:p>
            <a:endParaRPr lang="en-IE" dirty="0"/>
          </a:p>
          <a:p>
            <a:r>
              <a:rPr lang="en-IE" dirty="0"/>
              <a:t>Image is a collage of headlines from Kirk 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6550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More exercises at: http://highered.mheducation.com/sites/0073511994/student_view0/brush_up/part_v-journalistic_practice2/journalistic_practice_02.html</a:t>
            </a:r>
          </a:p>
          <a:p>
            <a:endParaRPr lang="en-IE" dirty="0"/>
          </a:p>
          <a:p>
            <a:r>
              <a:rPr lang="en-IE" dirty="0"/>
              <a:t>Suggested answer:  “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Last: Winter Is on the Way”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5690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http://www.hellenicshippingnews.com/uk-inflation-rate-leaps-to-2-3/</a:t>
            </a:r>
          </a:p>
          <a:p>
            <a:endParaRPr lang="en-I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Actual Headline: “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 inflation rate leaps to 2.3%</a:t>
            </a:r>
            <a:r>
              <a:rPr lang="en-IE" dirty="0"/>
              <a:t>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127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Link to Patel and Putnam book:</a:t>
            </a:r>
            <a:r>
              <a:rPr lang="en-IE" baseline="0" dirty="0"/>
              <a:t> https://www.quicksprout.com/2013/10/07/the-definitive-guide-to-copywriting/</a:t>
            </a:r>
            <a:endParaRPr lang="en-IE" dirty="0"/>
          </a:p>
          <a:p>
            <a:endParaRPr lang="en-IE" dirty="0"/>
          </a:p>
          <a:p>
            <a:r>
              <a:rPr lang="en-IE" dirty="0"/>
              <a:t>David Ogilvy – Father of Advertising. See more at: https://en.wikipedia.org/wiki/David_Ogilvy_(businessman)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Rare to accomplish all four U’s in a single headline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13825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Eugene’s YouTube Channel Views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081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940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5247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Gregor </a:t>
            </a:r>
            <a:r>
              <a:rPr lang="en-IE" dirty="0" err="1"/>
              <a:t>Aisch</a:t>
            </a:r>
            <a:r>
              <a:rPr lang="en-IE" dirty="0"/>
              <a:t> is Graphics Editor at The New York</a:t>
            </a:r>
            <a:r>
              <a:rPr lang="en-IE" baseline="0" dirty="0"/>
              <a:t> Times – quote is from interview with Andy Kirk.</a:t>
            </a:r>
          </a:p>
          <a:p>
            <a:endParaRPr lang="en-IE" baseline="0" dirty="0"/>
          </a:p>
          <a:p>
            <a:r>
              <a:rPr lang="en-IE" dirty="0"/>
              <a:t>http://www.visualisingdata.com/2015/08/six-questions-with-gregor-aisch/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1305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From “The Infographic History of the World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806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278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Great animation – get students to 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9512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YouTube</a:t>
            </a:r>
            <a:r>
              <a:rPr lang="en-IE" baseline="0" dirty="0"/>
              <a:t> clip: https://www.youtube.com/watch?v=QPKKQnijnsM</a:t>
            </a:r>
          </a:p>
          <a:p>
            <a:endParaRPr lang="en-IE" baseline="0" dirty="0"/>
          </a:p>
          <a:p>
            <a:r>
              <a:rPr lang="en-IE" baseline="0" dirty="0"/>
              <a:t>Incorporate non-visual data – incorporate audio as a means of verbally narrating a subject and explaining key messages.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173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I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ad 'Typography Guidelines And References'"/>
              </a:rPr>
              <a:t>Just touching on this subject</a:t>
            </a:r>
          </a:p>
          <a:p>
            <a:pPr fontAlgn="base"/>
            <a:endParaRPr lang="en-IE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 tooltip="Read 'Typography Guidelines And References'"/>
            </a:endParaRPr>
          </a:p>
          <a:p>
            <a:pPr fontAlgn="base"/>
            <a:r>
              <a:rPr lang="en-I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Read 'Typography Guidelines And References'"/>
              </a:rPr>
              <a:t>Typography Guidelines And References</a:t>
            </a:r>
            <a:r>
              <a:rPr lang="en-IE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https://www.smashingmagazine.com/typography-guidelines-and-references/</a:t>
            </a:r>
          </a:p>
          <a:p>
            <a:pPr fontAlgn="base"/>
            <a:endParaRPr lang="en-IE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TYPOGRAPHY 101: A BREAKDOWN OF THE BASICS: https://www.pmg.com/blog/typography-101/</a:t>
            </a:r>
          </a:p>
          <a:p>
            <a:pPr fontAlgn="base"/>
            <a:endParaRPr lang="en-IE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643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easy way to remember Sans-Serif is that “sans” means “without,” thus a sans-serif is without serifs.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6907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3694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E" dirty="0"/>
              <a:t>This slide is also in Lecture 3.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E" dirty="0"/>
          </a:p>
          <a:p>
            <a:pPr marL="0" indent="0">
              <a:buFont typeface="Arial" panose="020B0604020202020204" pitchFamily="34" charset="0"/>
              <a:buNone/>
            </a:pPr>
            <a:endParaRPr lang="en-I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E" dirty="0"/>
              <a:t>Is my visualization design </a:t>
            </a:r>
            <a:r>
              <a:rPr lang="en-IE" b="1" i="1" dirty="0"/>
              <a:t>good</a:t>
            </a:r>
            <a:r>
              <a:rPr lang="en-IE" b="0" i="0" dirty="0"/>
              <a:t> visual design?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1027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1121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Last point – might actually</a:t>
            </a:r>
            <a:r>
              <a:rPr lang="en-IE" baseline="0" dirty="0"/>
              <a:t> need “long introduction or explanations” is setting is complex.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66728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8595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303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838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432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The Point here is that we are surrounded</a:t>
            </a:r>
            <a:r>
              <a:rPr lang="en-IE" baseline="0" dirty="0"/>
              <a:t> by annotations telling us in short notes about products, places, people, and many common things our lives.</a:t>
            </a:r>
          </a:p>
          <a:p>
            <a:endParaRPr lang="en-IE" baseline="0" dirty="0"/>
          </a:p>
          <a:p>
            <a:r>
              <a:rPr lang="en-IE" baseline="0" dirty="0"/>
              <a:t>“Danger” photo by EO’L. Displayed after a Health &amp; Safety audit showed that it was a violation of H&amp;S guidelines that the glass roof over Atrium did not have this sign.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4052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Signposts</a:t>
            </a:r>
            <a:r>
              <a:rPr lang="en-IE" baseline="0" dirty="0"/>
              <a:t> are located in </a:t>
            </a:r>
            <a:r>
              <a:rPr lang="en-IE" baseline="0" dirty="0" err="1"/>
              <a:t>Ballyvaughan</a:t>
            </a:r>
            <a:r>
              <a:rPr lang="en-IE" baseline="0" dirty="0"/>
              <a:t>, Co Clare.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4413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4319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Telegraph article: http://www.telegraph.co.uk/science/2016/03/12/humans-have-shorter-attention-span-than-goldfish-thanks-to-smart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cap="all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average human's attention span is... oh look, a bird!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scientists, the age of smartphones has left humans with such a short attention span even a goldfish can hold a thought for longer.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 surveyed 2,000 participants in Canada and studied the brain activity of 112 others using electroencephalograms.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showed the average human attention span has fallen from 12 seconds in 2000, or around the time the mobile revolution began, to eight seconds.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Goldfish, meanwhile, are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believed to have an attention span of nine seconds.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3923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35B-5DEA-40A1-8D08-244C86C57E36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1806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83345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545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216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9771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564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7348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490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83366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99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797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705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0F41B-DA27-4A73-B4FF-A1F6B66ABC96}" type="datetimeFigureOut">
              <a:rPr lang="en-IE" smtClean="0"/>
              <a:t>27/02/2018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20649-7533-4FB4-8F3D-9EA25AA832B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4620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ndLDL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ellenicshippingnews.com/uk-inflation-rate-leaps-to-2-3/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icksprout.com/2013/10/07/the-definitive-guide-to-copywrit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oomberg.com/graphics/infographics/tracking-super-bowl-ticket-prices.html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ehance.net/gallery/18719379/The-Life-Cycle-of-Ideas-Popular-Science-Magazine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isualisingdata.com/2015/08/six-questions-with-gregor-aisch/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cribblelive.com/blog/2013/10/07/why-infographics-are-a-great-way-to-show-the-history-of-the-world/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uns.periscopic.com/?year=2013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wmf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dietips.com/finding-your-audience/" TargetMode="Externa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://onlinehelp.tableau.com/v10.1/pro/desktop/en-us/help.htm#annotations_annotations_add.html?Highlight=add annot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legraph.co.uk/science/2016/03/12/humans-have-shorter-attention-span-than-goldfish-thanks-to-smar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71475"/>
            <a:ext cx="5715000" cy="428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98566" y="2452399"/>
            <a:ext cx="9144000" cy="2387600"/>
          </a:xfrm>
        </p:spPr>
        <p:txBody>
          <a:bodyPr>
            <a:normAutofit/>
          </a:bodyPr>
          <a:lstStyle/>
          <a:p>
            <a:r>
              <a:rPr lang="en-IE" dirty="0"/>
              <a:t>Data Visualization</a:t>
            </a:r>
            <a:br>
              <a:rPr lang="en-IE" dirty="0"/>
            </a:br>
            <a:r>
              <a:rPr lang="en-IE" dirty="0"/>
              <a:t>Annotation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898566" y="5217474"/>
            <a:ext cx="9144000" cy="1655762"/>
          </a:xfrm>
        </p:spPr>
        <p:txBody>
          <a:bodyPr/>
          <a:lstStyle/>
          <a:p>
            <a:r>
              <a:rPr lang="en-IE" dirty="0"/>
              <a:t>MSc in Data Analytics</a:t>
            </a:r>
            <a:br>
              <a:rPr lang="en-IE" dirty="0"/>
            </a:br>
            <a:br>
              <a:rPr lang="en-IE" dirty="0"/>
            </a:br>
            <a:r>
              <a:rPr lang="en-IE"/>
              <a:t>Noel Cosgrave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1474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Headlines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69754"/>
            <a:ext cx="3629025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540" y="2297723"/>
            <a:ext cx="5743575" cy="38238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04841" y="6121570"/>
            <a:ext cx="31229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E" sz="800"/>
              <a:t>Image source: https://www.pinterest.com/pin/465137467737481347/</a:t>
            </a:r>
            <a:endParaRPr lang="en-IE" sz="800" dirty="0"/>
          </a:p>
        </p:txBody>
      </p:sp>
      <p:sp>
        <p:nvSpPr>
          <p:cNvPr id="9" name="Rectangle 8"/>
          <p:cNvSpPr/>
          <p:nvPr/>
        </p:nvSpPr>
        <p:spPr>
          <a:xfrm>
            <a:off x="1127294" y="6337014"/>
            <a:ext cx="30508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E" sz="800" dirty="0"/>
              <a:t>Image source: https://en.wikipedia.org/wiki/File:Freddiehamster.jpg</a:t>
            </a:r>
          </a:p>
        </p:txBody>
      </p:sp>
    </p:spTree>
    <p:extLst>
      <p:ext uri="{BB962C8B-B14F-4D97-AF65-F5344CB8AC3E}">
        <p14:creationId xmlns:p14="http://schemas.microsoft.com/office/powerpoint/2010/main" val="204581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512" y="382141"/>
            <a:ext cx="10515600" cy="1325563"/>
          </a:xfrm>
        </p:spPr>
        <p:txBody>
          <a:bodyPr/>
          <a:lstStyle/>
          <a:p>
            <a:r>
              <a:rPr lang="en-IE" dirty="0"/>
              <a:t>Data Visualization Headlines/Titles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4962959" cy="49199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Primary aims of a title:</a:t>
            </a:r>
          </a:p>
          <a:p>
            <a:pPr lvl="1"/>
            <a:r>
              <a:rPr lang="en-US" dirty="0"/>
              <a:t>Get the first sentence read</a:t>
            </a:r>
          </a:p>
          <a:p>
            <a:pPr lvl="1"/>
            <a:r>
              <a:rPr lang="en-US" dirty="0"/>
              <a:t>Inform viewers about the immediate topic/display</a:t>
            </a:r>
          </a:p>
          <a:p>
            <a:pPr lvl="1"/>
            <a:r>
              <a:rPr lang="en-US" dirty="0"/>
              <a:t>Give a fair idea about what they are about to see</a:t>
            </a:r>
          </a:p>
          <a:p>
            <a:r>
              <a:rPr lang="en-US" dirty="0"/>
              <a:t>Curiosity</a:t>
            </a:r>
          </a:p>
          <a:p>
            <a:pPr lvl="1"/>
            <a:r>
              <a:rPr lang="en-US" dirty="0"/>
              <a:t>Question</a:t>
            </a:r>
          </a:p>
          <a:p>
            <a:pPr lvl="1"/>
            <a:r>
              <a:rPr lang="en-US" dirty="0"/>
              <a:t>Key finding</a:t>
            </a:r>
          </a:p>
          <a:p>
            <a:r>
              <a:rPr lang="en-US" dirty="0"/>
              <a:t>More functionality</a:t>
            </a:r>
          </a:p>
          <a:p>
            <a:pPr lvl="1"/>
            <a:r>
              <a:rPr lang="en-US" dirty="0"/>
              <a:t>Sub-headings</a:t>
            </a:r>
          </a:p>
          <a:p>
            <a:pPr lvl="1"/>
            <a:r>
              <a:rPr lang="en-US" dirty="0"/>
              <a:t>Section Headings</a:t>
            </a:r>
          </a:p>
          <a:p>
            <a:pPr lvl="1"/>
            <a:r>
              <a:rPr lang="en-US" dirty="0"/>
              <a:t>Chart titles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440" y="2704421"/>
            <a:ext cx="5776636" cy="34242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8758" y="631991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E" sz="800" dirty="0"/>
              <a:t>Image source: https://www.dropbox.com/s/feusre5lfekr7vn/8.1.Titles.png?dl=0</a:t>
            </a:r>
          </a:p>
        </p:txBody>
      </p:sp>
    </p:spTree>
    <p:extLst>
      <p:ext uri="{BB962C8B-B14F-4D97-AF65-F5344CB8AC3E}">
        <p14:creationId xmlns:p14="http://schemas.microsoft.com/office/powerpoint/2010/main" val="396946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Write Two Headlines </a:t>
            </a:r>
            <a:br>
              <a:rPr lang="en-IE" dirty="0"/>
            </a:br>
            <a:r>
              <a:rPr lang="en-IE" dirty="0"/>
              <a:t>(Broadsheet vs Tabloid)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10416702" cy="4919950"/>
          </a:xfrm>
        </p:spPr>
        <p:txBody>
          <a:bodyPr>
            <a:normAutofit/>
          </a:bodyPr>
          <a:lstStyle/>
          <a:p>
            <a:r>
              <a:rPr lang="en-US" i="1" dirty="0"/>
              <a:t>The long-delayed winter weather is on its way. </a:t>
            </a:r>
            <a:br>
              <a:rPr lang="en-US" i="1" dirty="0"/>
            </a:br>
            <a:r>
              <a:rPr lang="en-US" i="1" dirty="0"/>
              <a:t>The metropolitan area is expected to have sleet, </a:t>
            </a:r>
            <a:br>
              <a:rPr lang="en-US" i="1" dirty="0"/>
            </a:br>
            <a:r>
              <a:rPr lang="en-US" i="1" dirty="0"/>
              <a:t>snow and freezing rain this weekend. After weeks </a:t>
            </a:r>
            <a:br>
              <a:rPr lang="en-US" i="1" dirty="0"/>
            </a:br>
            <a:r>
              <a:rPr lang="en-US" i="1" dirty="0"/>
              <a:t>of balmy weather, winter is expected to hit with </a:t>
            </a:r>
            <a:br>
              <a:rPr lang="en-US" i="1" dirty="0"/>
            </a:br>
            <a:r>
              <a:rPr lang="en-US" i="1" dirty="0"/>
              <a:t>below-freezing temperatures for several days. </a:t>
            </a:r>
            <a:br>
              <a:rPr lang="en-US" i="1" dirty="0"/>
            </a:br>
            <a:r>
              <a:rPr lang="en-US" i="1" dirty="0"/>
              <a:t>The weather alert put Freeport highways crews </a:t>
            </a:r>
            <a:br>
              <a:rPr lang="en-US" i="1" dirty="0"/>
            </a:br>
            <a:r>
              <a:rPr lang="en-US" i="1" dirty="0"/>
              <a:t>to work salting down highways and roads. Utility </a:t>
            </a:r>
            <a:br>
              <a:rPr lang="en-US" i="1" dirty="0"/>
            </a:br>
            <a:r>
              <a:rPr lang="en-US" i="1" dirty="0"/>
              <a:t>company employees were told to stand by in case </a:t>
            </a:r>
            <a:br>
              <a:rPr lang="en-US" i="1" dirty="0"/>
            </a:br>
            <a:r>
              <a:rPr lang="en-US" i="1" dirty="0"/>
              <a:t>of emergencies.	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(See more at: </a:t>
            </a:r>
            <a:r>
              <a:rPr lang="en-US" dirty="0">
                <a:hlinkClick r:id="rId3"/>
              </a:rPr>
              <a:t>http://bit.ly/2ndLDLy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3073" name="Picture 1" descr="spac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335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Write a Data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042" y="1787525"/>
            <a:ext cx="5256872" cy="4919950"/>
          </a:xfrm>
        </p:spPr>
        <p:txBody>
          <a:bodyPr>
            <a:noAutofit/>
          </a:bodyPr>
          <a:lstStyle/>
          <a:p>
            <a:r>
              <a:rPr lang="en-US" sz="2000" i="1" dirty="0"/>
              <a:t>Rising fuel and food prices helped to push last month’s inflation rate to the highest since September 2013.</a:t>
            </a:r>
          </a:p>
          <a:p>
            <a:r>
              <a:rPr lang="en-US" sz="2000" i="1" dirty="0"/>
              <a:t>Inflation as measured by the Office for National Statistics’ Consumer Prices Index (CPI) jumped to 2.3% in February – up from 1.8% in January.</a:t>
            </a:r>
          </a:p>
          <a:p>
            <a:r>
              <a:rPr lang="en-US" sz="2000" i="1" dirty="0"/>
              <a:t>The increase has pushed the rate above the Bank of England’s 2% target.</a:t>
            </a:r>
          </a:p>
          <a:p>
            <a:r>
              <a:rPr lang="en-US" sz="2000" i="1" dirty="0"/>
              <a:t>Food prices recorded their first annual increase for more than two-and-a-half years, standing 0.3% higher in February than a year earlier.</a:t>
            </a:r>
          </a:p>
          <a:p>
            <a:r>
              <a:rPr lang="en-US" sz="2000" i="1" dirty="0"/>
              <a:t>The Bank of England has said it expects inflation will peak at 2.8% next year, although some economists think the rate could rise above 3%.</a:t>
            </a:r>
          </a:p>
          <a:p>
            <a:endParaRPr lang="en-US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90" y="2304073"/>
            <a:ext cx="5742623" cy="3915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32713" y="63381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E" dirty="0"/>
              <a:t>Story from </a:t>
            </a:r>
            <a:r>
              <a:rPr lang="en-IE" dirty="0">
                <a:hlinkClick r:id="rId5"/>
              </a:rPr>
              <a:t>Hellenic Shipping News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5398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Four U’s of Headline 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7412245" cy="4919950"/>
          </a:xfrm>
        </p:spPr>
        <p:txBody>
          <a:bodyPr>
            <a:normAutofit/>
          </a:bodyPr>
          <a:lstStyle/>
          <a:p>
            <a:r>
              <a:rPr lang="en-GB" dirty="0"/>
              <a:t>Your headline should be </a:t>
            </a:r>
            <a:r>
              <a:rPr lang="en-GB" b="1" u="sng" dirty="0"/>
              <a:t>U</a:t>
            </a:r>
            <a:r>
              <a:rPr lang="en-GB" dirty="0"/>
              <a:t>nique</a:t>
            </a:r>
          </a:p>
          <a:p>
            <a:r>
              <a:rPr lang="en-GB" dirty="0"/>
              <a:t>Your headline should be </a:t>
            </a:r>
            <a:r>
              <a:rPr lang="en-GB" b="1" u="sng" dirty="0"/>
              <a:t>U</a:t>
            </a:r>
            <a:r>
              <a:rPr lang="en-GB" dirty="0"/>
              <a:t>ltra-Specific</a:t>
            </a:r>
          </a:p>
          <a:p>
            <a:r>
              <a:rPr lang="en-GB" dirty="0"/>
              <a:t>Your headline should convey a sense of </a:t>
            </a:r>
            <a:r>
              <a:rPr lang="en-GB" b="1" u="sng" dirty="0"/>
              <a:t>U</a:t>
            </a:r>
            <a:r>
              <a:rPr lang="en-GB" dirty="0"/>
              <a:t>rgency</a:t>
            </a:r>
          </a:p>
          <a:p>
            <a:r>
              <a:rPr lang="en-GB" dirty="0"/>
              <a:t>Your headline should be </a:t>
            </a:r>
            <a:r>
              <a:rPr lang="en-GB" b="1" u="sng" dirty="0"/>
              <a:t>U</a:t>
            </a:r>
            <a:r>
              <a:rPr lang="en-GB" dirty="0"/>
              <a:t>seful</a:t>
            </a:r>
          </a:p>
          <a:p>
            <a:pPr marL="0" indent="0" algn="r">
              <a:buNone/>
            </a:pPr>
            <a:r>
              <a:rPr lang="en-GB" sz="2000" dirty="0"/>
              <a:t>(</a:t>
            </a:r>
            <a:r>
              <a:rPr lang="en-GB" sz="2000" dirty="0">
                <a:hlinkClick r:id="rId3"/>
              </a:rPr>
              <a:t>Patel &amp; Putnam, 2013</a:t>
            </a:r>
            <a:r>
              <a:rPr lang="en-GB" sz="2000" dirty="0"/>
              <a:t>)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43220" y="4742617"/>
            <a:ext cx="638929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On the average, five times as many people read the headlines as read the body copy. When you have written your headline, you have spent eighty cents out of your dollar.</a:t>
            </a:r>
          </a:p>
          <a:p>
            <a:pPr algn="r"/>
            <a:r>
              <a:rPr lang="en-US" sz="2000" dirty="0"/>
              <a:t>David Ogilvy</a:t>
            </a:r>
            <a:endParaRPr lang="en-IE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349" y="4148200"/>
            <a:ext cx="2743621" cy="25172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0201" y="6679773"/>
            <a:ext cx="31999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E" sz="800" dirty="0"/>
              <a:t>Image source: http://www.copyblogger.com/lessons-from-david-ogilvy/</a:t>
            </a:r>
          </a:p>
        </p:txBody>
      </p:sp>
    </p:spTree>
    <p:extLst>
      <p:ext uri="{BB962C8B-B14F-4D97-AF65-F5344CB8AC3E}">
        <p14:creationId xmlns:p14="http://schemas.microsoft.com/office/powerpoint/2010/main" val="293086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Annotation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01" y="2529540"/>
            <a:ext cx="10165771" cy="3734211"/>
          </a:xfrm>
          <a:prstGeom prst="rect">
            <a:avLst/>
          </a:prstGeom>
        </p:spPr>
      </p:pic>
      <p:sp>
        <p:nvSpPr>
          <p:cNvPr id="9" name="Line Callout 2 8"/>
          <p:cNvSpPr/>
          <p:nvPr/>
        </p:nvSpPr>
        <p:spPr>
          <a:xfrm>
            <a:off x="4996541" y="5261854"/>
            <a:ext cx="2394859" cy="714403"/>
          </a:xfrm>
          <a:prstGeom prst="borderCallout2">
            <a:avLst>
              <a:gd name="adj1" fmla="val 55320"/>
              <a:gd name="adj2" fmla="val 99848"/>
              <a:gd name="adj3" fmla="val 55320"/>
              <a:gd name="adj4" fmla="val 115151"/>
              <a:gd name="adj5" fmla="val 21075"/>
              <a:gd name="adj6" fmla="val 133333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dirty="0">
                <a:solidFill>
                  <a:schemeClr val="tx1"/>
                </a:solidFill>
              </a:rPr>
              <a:t>Christmas Day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9568542" y="4904652"/>
            <a:ext cx="2394859" cy="714403"/>
          </a:xfrm>
          <a:prstGeom prst="borderCallout2">
            <a:avLst>
              <a:gd name="adj1" fmla="val 47701"/>
              <a:gd name="adj2" fmla="val 757"/>
              <a:gd name="adj3" fmla="val 62938"/>
              <a:gd name="adj4" fmla="val -21212"/>
              <a:gd name="adj5" fmla="val 62216"/>
              <a:gd name="adj6" fmla="val -45303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dirty="0">
                <a:solidFill>
                  <a:schemeClr val="tx1"/>
                </a:solidFill>
              </a:rPr>
              <a:t>New Year’s Day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8273884" y="1952421"/>
            <a:ext cx="2394859" cy="922422"/>
          </a:xfrm>
          <a:prstGeom prst="borderCallout2">
            <a:avLst>
              <a:gd name="adj1" fmla="val 51780"/>
              <a:gd name="adj2" fmla="val 757"/>
              <a:gd name="adj3" fmla="val 51780"/>
              <a:gd name="adj4" fmla="val -14394"/>
              <a:gd name="adj5" fmla="val 121286"/>
              <a:gd name="adj6" fmla="val -26212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dirty="0">
                <a:solidFill>
                  <a:schemeClr val="tx1"/>
                </a:solidFill>
              </a:rPr>
              <a:t>30</a:t>
            </a:r>
            <a:r>
              <a:rPr lang="en-IE" sz="2800" baseline="30000" dirty="0">
                <a:solidFill>
                  <a:schemeClr val="tx1"/>
                </a:solidFill>
              </a:rPr>
              <a:t>th</a:t>
            </a:r>
            <a:r>
              <a:rPr lang="en-IE" sz="2800" dirty="0">
                <a:solidFill>
                  <a:schemeClr val="tx1"/>
                </a:solidFill>
              </a:rPr>
              <a:t> November</a:t>
            </a:r>
          </a:p>
          <a:p>
            <a:pPr algn="ctr"/>
            <a:r>
              <a:rPr lang="en-IE" sz="2800" dirty="0">
                <a:solidFill>
                  <a:schemeClr val="tx1"/>
                </a:solidFill>
              </a:rPr>
              <a:t>11,020 Views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2841171" y="2413632"/>
            <a:ext cx="2656115" cy="714403"/>
          </a:xfrm>
          <a:prstGeom prst="borderCallout2">
            <a:avLst>
              <a:gd name="adj1" fmla="val 99509"/>
              <a:gd name="adj2" fmla="val 49028"/>
              <a:gd name="adj3" fmla="val 99509"/>
              <a:gd name="adj4" fmla="val 47119"/>
              <a:gd name="adj5" fmla="val 231352"/>
              <a:gd name="adj6" fmla="val 47677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800" dirty="0">
                <a:solidFill>
                  <a:schemeClr val="tx1"/>
                </a:solidFill>
              </a:rPr>
              <a:t>Summer Decline</a:t>
            </a:r>
          </a:p>
        </p:txBody>
      </p:sp>
    </p:spTree>
    <p:extLst>
      <p:ext uri="{BB962C8B-B14F-4D97-AF65-F5344CB8AC3E}">
        <p14:creationId xmlns:p14="http://schemas.microsoft.com/office/powerpoint/2010/main" val="210467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Chart Annotation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6" y="1334079"/>
            <a:ext cx="5993426" cy="5277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229" y="66117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E" sz="1000" dirty="0"/>
              <a:t>Image source: </a:t>
            </a:r>
            <a:r>
              <a:rPr lang="en-IE" sz="1000" dirty="0">
                <a:hlinkClick r:id="rId5"/>
              </a:rPr>
              <a:t>https://www.bloomberg.com/graphics/infographics/tracking-super-bowl-ticket-prices.html</a:t>
            </a:r>
            <a:endParaRPr lang="en-IE" sz="1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160" y="1938050"/>
            <a:ext cx="4418673" cy="49199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Provide viewers with specific assistance for perceiving and interpreting the charts</a:t>
            </a:r>
          </a:p>
          <a:p>
            <a:pPr lvl="1"/>
            <a:r>
              <a:rPr lang="en-GB" dirty="0"/>
              <a:t>Features that refer directly to your chart</a:t>
            </a:r>
          </a:p>
          <a:p>
            <a:pPr lvl="1"/>
            <a:r>
              <a:rPr lang="en-GB" dirty="0"/>
              <a:t>Features that exist directly within your chart</a:t>
            </a:r>
          </a:p>
          <a:p>
            <a:pPr lvl="1"/>
            <a:r>
              <a:rPr lang="en-GB" dirty="0"/>
              <a:t>Features in immediate proximity to your chart</a:t>
            </a:r>
          </a:p>
          <a:p>
            <a:pPr lvl="1"/>
            <a:endParaRPr lang="en-GB" dirty="0"/>
          </a:p>
          <a:p>
            <a:r>
              <a:rPr lang="en-GB" dirty="0"/>
              <a:t>Reading Guides</a:t>
            </a:r>
          </a:p>
          <a:p>
            <a:pPr lvl="1"/>
            <a:r>
              <a:rPr lang="en-GB" dirty="0"/>
              <a:t>How to read a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7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22230" y="3028709"/>
            <a:ext cx="2950028" cy="2185547"/>
          </a:xfrm>
        </p:spPr>
        <p:txBody>
          <a:bodyPr/>
          <a:lstStyle/>
          <a:p>
            <a:pPr marL="0" indent="0">
              <a:buNone/>
            </a:pPr>
            <a:r>
              <a:rPr lang="en-IE" sz="2400" dirty="0"/>
              <a:t>Complexity</a:t>
            </a:r>
          </a:p>
          <a:p>
            <a:pPr marL="446088" lvl="1"/>
            <a:r>
              <a:rPr lang="en-IE" sz="2000" dirty="0"/>
              <a:t>Give viewer as much guidance as possible to ensure that chart’s potential is fully realised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858"/>
            <a:ext cx="9029642" cy="60222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66821" y="65121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E" sz="1000" dirty="0"/>
              <a:t>Image source: </a:t>
            </a:r>
            <a:r>
              <a:rPr lang="en-IE" sz="1000" dirty="0">
                <a:hlinkClick r:id="rId5"/>
              </a:rPr>
              <a:t>https://www.behance.net/gallery/18719379/The-Life-Cycle-of-Ideas-Popular-Science-Magazine</a:t>
            </a:r>
            <a:endParaRPr lang="en-IE" sz="1000" dirty="0"/>
          </a:p>
          <a:p>
            <a:pPr algn="ctr"/>
            <a:endParaRPr lang="en-IE" sz="1000" dirty="0"/>
          </a:p>
        </p:txBody>
      </p:sp>
    </p:spTree>
    <p:extLst>
      <p:ext uri="{BB962C8B-B14F-4D97-AF65-F5344CB8AC3E}">
        <p14:creationId xmlns:p14="http://schemas.microsoft.com/office/powerpoint/2010/main" val="84216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Chart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832560"/>
            <a:ext cx="4037673" cy="4919950"/>
          </a:xfrm>
        </p:spPr>
        <p:txBody>
          <a:bodyPr>
            <a:normAutofit/>
          </a:bodyPr>
          <a:lstStyle/>
          <a:p>
            <a:r>
              <a:rPr lang="en-GB" altLang="en-US" dirty="0"/>
              <a:t>Three main devices</a:t>
            </a:r>
          </a:p>
          <a:p>
            <a:pPr lvl="1"/>
            <a:r>
              <a:rPr lang="en-GB" dirty="0"/>
              <a:t>Axis titles</a:t>
            </a:r>
          </a:p>
          <a:p>
            <a:pPr lvl="1"/>
            <a:r>
              <a:rPr lang="en-GB" dirty="0"/>
              <a:t>Axis labels</a:t>
            </a:r>
          </a:p>
          <a:p>
            <a:pPr lvl="1"/>
            <a:r>
              <a:rPr lang="en-GB" dirty="0"/>
              <a:t>Value labels</a:t>
            </a:r>
          </a:p>
          <a:p>
            <a:r>
              <a:rPr lang="en-GB" dirty="0"/>
              <a:t>Redundancy</a:t>
            </a:r>
          </a:p>
          <a:p>
            <a:pPr lvl="1"/>
            <a:r>
              <a:rPr lang="en-GB" dirty="0" err="1"/>
              <a:t>Eg</a:t>
            </a:r>
            <a:r>
              <a:rPr lang="en-GB" dirty="0"/>
              <a:t> – double labelling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705" y="365125"/>
            <a:ext cx="5476875" cy="6257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2142" y="662940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E" sz="1000" dirty="0"/>
              <a:t>Image source: https://fivethirtyeight.com/features/mizzous-racial-gap-is-typical-on-college-campuses/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159828"/>
            <a:ext cx="2862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“</a:t>
            </a:r>
            <a:r>
              <a:rPr lang="en-IE" i="1" dirty="0"/>
              <a:t>Labelling is the black magic of data visualization</a:t>
            </a:r>
            <a:r>
              <a:rPr lang="en-IE" dirty="0"/>
              <a:t>”.</a:t>
            </a:r>
          </a:p>
          <a:p>
            <a:endParaRPr lang="en-IE" dirty="0"/>
          </a:p>
          <a:p>
            <a:pPr algn="r"/>
            <a:r>
              <a:rPr lang="en-IE" dirty="0">
                <a:hlinkClick r:id="rId5"/>
              </a:rPr>
              <a:t>Gregor </a:t>
            </a:r>
            <a:r>
              <a:rPr lang="en-IE" dirty="0" err="1">
                <a:hlinkClick r:id="rId5"/>
              </a:rPr>
              <a:t>Aisch</a:t>
            </a:r>
            <a:r>
              <a:rPr lang="en-IE" dirty="0"/>
              <a:t> (2015)</a:t>
            </a:r>
          </a:p>
        </p:txBody>
      </p:sp>
    </p:spTree>
    <p:extLst>
      <p:ext uri="{BB962C8B-B14F-4D97-AF65-F5344CB8AC3E}">
        <p14:creationId xmlns:p14="http://schemas.microsoft.com/office/powerpoint/2010/main" val="37144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Legends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0227" y="2582183"/>
            <a:ext cx="3679373" cy="4919950"/>
          </a:xfrm>
        </p:spPr>
        <p:txBody>
          <a:bodyPr>
            <a:normAutofit/>
          </a:bodyPr>
          <a:lstStyle/>
          <a:p>
            <a:r>
              <a:rPr lang="en-GB" dirty="0"/>
              <a:t>Annotation beside chart</a:t>
            </a:r>
          </a:p>
          <a:p>
            <a:r>
              <a:rPr lang="en-GB" dirty="0"/>
              <a:t>Presents one (or several) keys to help viewers understand categorical or quantitative meaning of different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67" y="1334598"/>
            <a:ext cx="8049123" cy="52294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8267" y="6564085"/>
            <a:ext cx="7674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000" dirty="0"/>
              <a:t>Source: </a:t>
            </a:r>
            <a:r>
              <a:rPr lang="en-IE" sz="1000" dirty="0">
                <a:hlinkClick r:id="rId5"/>
              </a:rPr>
              <a:t>http://www.scribblelive.com/blog/2013/10/07/why-infographics-are-a-great-way-to-show-the-history-of-the-world/</a:t>
            </a:r>
            <a:endParaRPr lang="en-IE" sz="1000" dirty="0"/>
          </a:p>
          <a:p>
            <a:pPr algn="ctr"/>
            <a:endParaRPr lang="en-IE" sz="1000" dirty="0"/>
          </a:p>
        </p:txBody>
      </p:sp>
    </p:spTree>
    <p:extLst>
      <p:ext uri="{BB962C8B-B14F-4D97-AF65-F5344CB8AC3E}">
        <p14:creationId xmlns:p14="http://schemas.microsoft.com/office/powerpoint/2010/main" val="402517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Need to Explain Things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887" y="2297723"/>
            <a:ext cx="4876800" cy="36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65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8348416" cy="4919950"/>
          </a:xfrm>
        </p:spPr>
        <p:txBody>
          <a:bodyPr>
            <a:normAutofit/>
          </a:bodyPr>
          <a:lstStyle/>
          <a:p>
            <a:r>
              <a:rPr lang="en-GB" altLang="en-US" dirty="0"/>
              <a:t>Small passages of written analysis that bring to the surface some of the main insights and conclusions from the work</a:t>
            </a:r>
          </a:p>
          <a:p>
            <a:r>
              <a:rPr lang="en-GB" dirty="0"/>
              <a:t>May be close to related values inside chart</a:t>
            </a:r>
          </a:p>
          <a:p>
            <a:r>
              <a:rPr lang="en-GB" dirty="0"/>
              <a:t>May be in a separate panel to provide commentary outside the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0" y="4526199"/>
            <a:ext cx="6245066" cy="2278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443" y="4526199"/>
            <a:ext cx="5606142" cy="15266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92685" y="6180099"/>
            <a:ext cx="498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/>
              <a:t>Go to: </a:t>
            </a:r>
            <a:r>
              <a:rPr lang="en-IE" sz="2000" dirty="0">
                <a:hlinkClick r:id="rId6"/>
              </a:rPr>
              <a:t>http://guns.periscopic.com/?year=2013</a:t>
            </a:r>
            <a:endParaRPr lang="en-IE" sz="2000" dirty="0"/>
          </a:p>
        </p:txBody>
      </p:sp>
    </p:spTree>
    <p:extLst>
      <p:ext uri="{BB962C8B-B14F-4D97-AF65-F5344CB8AC3E}">
        <p14:creationId xmlns:p14="http://schemas.microsoft.com/office/powerpoint/2010/main" val="3557891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E" sz="4400" dirty="0"/>
              <a:t>Captions with Audio</a:t>
            </a:r>
          </a:p>
          <a:p>
            <a:pPr algn="l"/>
            <a:endParaRPr lang="en-IE" sz="4400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138" r:id="rId2" imgW="8097840" imgH="5002200"/>
        </mc:Choice>
        <mc:Fallback>
          <p:control r:id="rId2" imgW="8097840" imgH="5002200">
            <p:pic>
              <p:nvPicPr>
                <p:cNvPr id="4" name="ShockwaveFlash1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52160" y="1437821"/>
                  <a:ext cx="8097837" cy="5002213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38253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Typography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8413731" cy="4919950"/>
          </a:xfrm>
        </p:spPr>
        <p:txBody>
          <a:bodyPr>
            <a:normAutofit/>
          </a:bodyPr>
          <a:lstStyle/>
          <a:p>
            <a:r>
              <a:rPr lang="en-US" i="1" dirty="0"/>
              <a:t>Typography</a:t>
            </a:r>
            <a:r>
              <a:rPr lang="en-US" dirty="0"/>
              <a:t> is the study of letter and word forms and how to visually arrange them</a:t>
            </a:r>
          </a:p>
          <a:p>
            <a:r>
              <a:rPr lang="en-US" dirty="0"/>
              <a:t>If you are not a designer, you will most likely never need to know about typography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Typefaces vs. Fonts</a:t>
            </a:r>
          </a:p>
          <a:p>
            <a:pPr lvl="1"/>
            <a:r>
              <a:rPr lang="en-US" dirty="0"/>
              <a:t>A typeface, also known as a font family, is a set of fonts. </a:t>
            </a:r>
          </a:p>
          <a:p>
            <a:pPr lvl="1"/>
            <a:r>
              <a:rPr lang="en-US" dirty="0"/>
              <a:t>A typeface contains all of the different variations of a given font such as bold, light, italic, condensed</a:t>
            </a:r>
          </a:p>
          <a:p>
            <a:pPr lvl="1"/>
            <a:r>
              <a:rPr lang="en-US" dirty="0"/>
              <a:t>A font is a specific variation of the font family, such as Helvetica Light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4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Typography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6813531" cy="49199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Serif</a:t>
            </a:r>
          </a:p>
          <a:p>
            <a:pPr lvl="1"/>
            <a:r>
              <a:rPr lang="en-US" dirty="0"/>
              <a:t>Serifs are extensions at the ends of letter strokes</a:t>
            </a:r>
          </a:p>
          <a:p>
            <a:pPr lvl="1"/>
            <a:r>
              <a:rPr lang="en-US" dirty="0"/>
              <a:t>Serifs traditionally function as a means of a leading the eye from one letter to the next, and thus create a more fluid reading process</a:t>
            </a:r>
          </a:p>
          <a:p>
            <a:pPr lvl="1"/>
            <a:r>
              <a:rPr lang="en-US" dirty="0"/>
              <a:t>Serif fonts are best associated with printed reading materials</a:t>
            </a:r>
          </a:p>
          <a:p>
            <a:r>
              <a:rPr lang="en-US" dirty="0"/>
              <a:t>Sans-Serif</a:t>
            </a:r>
          </a:p>
          <a:p>
            <a:pPr lvl="1"/>
            <a:r>
              <a:rPr lang="en-US" dirty="0"/>
              <a:t>Contrastingly, sans-serif fonts do not have serifs</a:t>
            </a:r>
          </a:p>
          <a:p>
            <a:pPr lvl="1"/>
            <a:r>
              <a:rPr lang="en-US" dirty="0"/>
              <a:t>Sans-serifs are a more modern style and are often the go-to when designing for digital devices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610" y="3480833"/>
            <a:ext cx="2876190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07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9" y="1787525"/>
            <a:ext cx="6846188" cy="5342618"/>
          </a:xfrm>
        </p:spPr>
        <p:txBody>
          <a:bodyPr>
            <a:normAutofit/>
          </a:bodyPr>
          <a:lstStyle/>
          <a:p>
            <a:r>
              <a:rPr lang="en-GB" dirty="0"/>
              <a:t>Think of the reader (</a:t>
            </a:r>
            <a:r>
              <a:rPr lang="en-GB" dirty="0" err="1"/>
              <a:t>eg</a:t>
            </a:r>
            <a:r>
              <a:rPr lang="en-GB" dirty="0"/>
              <a:t>, a specific person who’s curious, but a novice to the subject and to data visualization) when designing a graphic</a:t>
            </a:r>
          </a:p>
          <a:p>
            <a:r>
              <a:rPr lang="en-GB" dirty="0"/>
              <a:t>Consider:</a:t>
            </a:r>
          </a:p>
          <a:p>
            <a:pPr lvl="1"/>
            <a:r>
              <a:rPr lang="en-GB" dirty="0"/>
              <a:t>Subject</a:t>
            </a:r>
          </a:p>
          <a:p>
            <a:pPr lvl="1"/>
            <a:r>
              <a:rPr lang="en-GB" dirty="0"/>
              <a:t>Interactive functions</a:t>
            </a:r>
          </a:p>
          <a:p>
            <a:pPr lvl="1"/>
            <a:r>
              <a:rPr lang="en-GB" dirty="0"/>
              <a:t>Perceiving</a:t>
            </a:r>
          </a:p>
          <a:p>
            <a:pPr lvl="1"/>
            <a:r>
              <a:rPr lang="en-GB" dirty="0"/>
              <a:t>Interpreting</a:t>
            </a:r>
          </a:p>
          <a:p>
            <a:r>
              <a:rPr lang="en-GB" dirty="0"/>
              <a:t>Will audience have knowledge, and ability to understand, interpret, recognise your chart?</a:t>
            </a:r>
            <a:endParaRPr lang="en-US" dirty="0"/>
          </a:p>
        </p:txBody>
      </p:sp>
      <p:pic>
        <p:nvPicPr>
          <p:cNvPr id="6" name="Picture 2" descr="http://www.indietips.com/wp-content/uploads/2013/03/audienc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27" y="2955088"/>
            <a:ext cx="3816884" cy="286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79692" y="5882911"/>
            <a:ext cx="3834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000" dirty="0"/>
              <a:t>Image source: </a:t>
            </a:r>
            <a:r>
              <a:rPr lang="en-IE" sz="1000" dirty="0">
                <a:hlinkClick r:id="rId5"/>
              </a:rPr>
              <a:t>Indie Tips</a:t>
            </a:r>
            <a:r>
              <a:rPr lang="en-IE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322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Good Design (Andy Kirk,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47892" cy="4351338"/>
          </a:xfrm>
        </p:spPr>
        <p:txBody>
          <a:bodyPr>
            <a:normAutofit/>
          </a:bodyPr>
          <a:lstStyle/>
          <a:p>
            <a:r>
              <a:rPr lang="en-US" sz="4000" dirty="0"/>
              <a:t>The Three Principles of Good Visualization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371600" y="3832698"/>
            <a:ext cx="2568102" cy="141051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dirty="0"/>
              <a:t>Principle 1</a:t>
            </a:r>
          </a:p>
          <a:p>
            <a:pPr algn="ctr"/>
            <a:endParaRPr lang="en-IE" dirty="0"/>
          </a:p>
          <a:p>
            <a:pPr algn="ctr"/>
            <a:r>
              <a:rPr lang="en-IE" dirty="0"/>
              <a:t>Good data visualization is </a:t>
            </a:r>
            <a:r>
              <a:rPr lang="en-IE" b="1" dirty="0"/>
              <a:t>TRUSTWORTHY</a:t>
            </a:r>
            <a:endParaRPr lang="en-IE" dirty="0"/>
          </a:p>
        </p:txBody>
      </p:sp>
      <p:sp>
        <p:nvSpPr>
          <p:cNvPr id="6" name="Rounded Rectangle 5"/>
          <p:cNvSpPr/>
          <p:nvPr/>
        </p:nvSpPr>
        <p:spPr>
          <a:xfrm>
            <a:off x="4763310" y="3832698"/>
            <a:ext cx="2568102" cy="141051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dirty="0"/>
              <a:t>Principle 2</a:t>
            </a:r>
          </a:p>
          <a:p>
            <a:pPr algn="ctr"/>
            <a:endParaRPr lang="en-IE" dirty="0"/>
          </a:p>
          <a:p>
            <a:pPr algn="ctr"/>
            <a:r>
              <a:rPr lang="en-IE" dirty="0"/>
              <a:t>Good data visualization is </a:t>
            </a:r>
            <a:r>
              <a:rPr lang="en-IE" b="1" dirty="0"/>
              <a:t>ACCESSIBLE</a:t>
            </a:r>
            <a:endParaRPr lang="en-IE" dirty="0"/>
          </a:p>
        </p:txBody>
      </p:sp>
      <p:sp>
        <p:nvSpPr>
          <p:cNvPr id="7" name="Rounded Rectangle 6"/>
          <p:cNvSpPr/>
          <p:nvPr/>
        </p:nvSpPr>
        <p:spPr>
          <a:xfrm>
            <a:off x="8188943" y="3832698"/>
            <a:ext cx="2568102" cy="141051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dirty="0"/>
              <a:t>Principle 3</a:t>
            </a:r>
          </a:p>
          <a:p>
            <a:pPr algn="ctr"/>
            <a:endParaRPr lang="en-IE" dirty="0"/>
          </a:p>
          <a:p>
            <a:pPr algn="ctr"/>
            <a:r>
              <a:rPr lang="en-IE" dirty="0"/>
              <a:t>Good data visualization is </a:t>
            </a:r>
            <a:r>
              <a:rPr lang="en-IE" b="1" dirty="0"/>
              <a:t>ELEGANT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3756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Trustworthy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7096559" cy="4919950"/>
          </a:xfrm>
        </p:spPr>
        <p:txBody>
          <a:bodyPr>
            <a:normAutofit/>
          </a:bodyPr>
          <a:lstStyle/>
          <a:p>
            <a:r>
              <a:rPr lang="en-GB" altLang="en-US" dirty="0"/>
              <a:t>Annotation is one of the most important aids to ensure that you secure and sustain trust from your viewers by demonstrating integrity and openness:</a:t>
            </a:r>
          </a:p>
          <a:p>
            <a:pPr lvl="1"/>
            <a:r>
              <a:rPr lang="en-GB" dirty="0"/>
              <a:t>Explain what chart shows (and does not show)</a:t>
            </a:r>
          </a:p>
          <a:p>
            <a:pPr lvl="1"/>
            <a:r>
              <a:rPr lang="en-GB" dirty="0"/>
              <a:t>Cite sources</a:t>
            </a:r>
          </a:p>
          <a:p>
            <a:pPr lvl="1"/>
            <a:r>
              <a:rPr lang="en-GB" dirty="0"/>
              <a:t>State limitations</a:t>
            </a:r>
          </a:p>
          <a:p>
            <a:pPr lvl="1"/>
            <a:r>
              <a:rPr lang="en-GB" dirty="0"/>
              <a:t>Highlight and contextualise</a:t>
            </a:r>
          </a:p>
          <a:p>
            <a:pPr lvl="1"/>
            <a:r>
              <a:rPr lang="en-GB" dirty="0"/>
              <a:t>Provide access to coding repositories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892143" y="4247500"/>
            <a:ext cx="2568102" cy="141051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dirty="0"/>
              <a:t>Principle 1</a:t>
            </a:r>
          </a:p>
          <a:p>
            <a:pPr algn="ctr"/>
            <a:endParaRPr lang="en-IE" dirty="0"/>
          </a:p>
          <a:p>
            <a:pPr algn="ctr"/>
            <a:r>
              <a:rPr lang="en-IE" dirty="0"/>
              <a:t>Good data visualization is </a:t>
            </a:r>
            <a:r>
              <a:rPr lang="en-IE" b="1" dirty="0"/>
              <a:t>TRUSTWORTHY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28575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Accessible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7760588" cy="4919950"/>
          </a:xfrm>
        </p:spPr>
        <p:txBody>
          <a:bodyPr>
            <a:normAutofit/>
          </a:bodyPr>
          <a:lstStyle/>
          <a:p>
            <a:r>
              <a:rPr lang="en-GB" altLang="en-US" dirty="0"/>
              <a:t>Understandable:</a:t>
            </a:r>
          </a:p>
          <a:p>
            <a:pPr lvl="1"/>
            <a:r>
              <a:rPr lang="en-GB" dirty="0"/>
              <a:t>Provide a </a:t>
            </a:r>
            <a:r>
              <a:rPr lang="en-GB" b="1" u="sng" dirty="0"/>
              <a:t>sufficient</a:t>
            </a:r>
            <a:r>
              <a:rPr lang="en-GB" dirty="0"/>
              <a:t> level of assistance to achieve understanding</a:t>
            </a:r>
          </a:p>
          <a:p>
            <a:pPr lvl="1"/>
            <a:r>
              <a:rPr lang="en-US" dirty="0"/>
              <a:t>(Remember Goldilocks!)</a:t>
            </a:r>
          </a:p>
          <a:p>
            <a:pPr lvl="1"/>
            <a:r>
              <a:rPr lang="en-US" dirty="0"/>
              <a:t>A setting that is consistent with the need to deliver insights will need suitable annotations</a:t>
            </a:r>
          </a:p>
          <a:p>
            <a:pPr lvl="1"/>
            <a:r>
              <a:rPr lang="en-US" dirty="0"/>
              <a:t>No time (or patience) for long introductions/explanations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234368" y="4159270"/>
            <a:ext cx="2568102" cy="141051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dirty="0"/>
              <a:t>Principle 2</a:t>
            </a:r>
          </a:p>
          <a:p>
            <a:pPr algn="ctr"/>
            <a:endParaRPr lang="en-IE" dirty="0"/>
          </a:p>
          <a:p>
            <a:pPr algn="ctr"/>
            <a:r>
              <a:rPr lang="en-IE" dirty="0"/>
              <a:t>Good data visualization is </a:t>
            </a:r>
            <a:r>
              <a:rPr lang="en-IE" b="1" dirty="0"/>
              <a:t>ACCESSIBLE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77251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Elegant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6867959" cy="4919950"/>
          </a:xfrm>
        </p:spPr>
        <p:txBody>
          <a:bodyPr>
            <a:normAutofit/>
          </a:bodyPr>
          <a:lstStyle/>
          <a:p>
            <a:r>
              <a:rPr lang="en-GB" altLang="en-US" dirty="0"/>
              <a:t>Minimise the clutter</a:t>
            </a:r>
          </a:p>
          <a:p>
            <a:pPr lvl="1"/>
            <a:r>
              <a:rPr lang="en-GB" dirty="0"/>
              <a:t>Judge the merits of including textual assistance against the disruption and obstruction caused</a:t>
            </a:r>
          </a:p>
          <a:p>
            <a:pPr lvl="1"/>
            <a:r>
              <a:rPr lang="en-GB" dirty="0"/>
              <a:t>Annotations have spatial and visual consequence</a:t>
            </a:r>
          </a:p>
          <a:p>
            <a:pPr lvl="1"/>
            <a:r>
              <a:rPr lang="en-GB" dirty="0"/>
              <a:t>Find the most elegant solution for presenting annotations to ensure you do not inadvertently undermine the help you are trying to provide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39617" y="3542245"/>
            <a:ext cx="2568102" cy="141051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dirty="0"/>
              <a:t>Principle 3</a:t>
            </a:r>
          </a:p>
          <a:p>
            <a:pPr algn="ctr"/>
            <a:endParaRPr lang="en-IE" dirty="0"/>
          </a:p>
          <a:p>
            <a:pPr algn="ctr"/>
            <a:r>
              <a:rPr lang="en-IE" dirty="0"/>
              <a:t>Good data visualization is </a:t>
            </a:r>
            <a:r>
              <a:rPr lang="en-IE" b="1" dirty="0"/>
              <a:t>ELEGANT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54534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10416702" cy="4919950"/>
          </a:xfrm>
        </p:spPr>
        <p:txBody>
          <a:bodyPr>
            <a:normAutofit/>
          </a:bodyPr>
          <a:lstStyle/>
          <a:p>
            <a:r>
              <a:rPr lang="en-GB" altLang="en-US" dirty="0"/>
              <a:t>Add annotations in Tableau</a:t>
            </a:r>
          </a:p>
          <a:p>
            <a:r>
              <a:rPr lang="en-GB" dirty="0">
                <a:hlinkClick r:id="rId4"/>
              </a:rPr>
              <a:t>Online Help</a:t>
            </a:r>
            <a:endParaRPr lang="en-GB" dirty="0"/>
          </a:p>
          <a:p>
            <a:r>
              <a:rPr lang="en-GB" dirty="0"/>
              <a:t>Suggested file (USA Energy Consumption) in Moodle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848" y="3343064"/>
            <a:ext cx="6468474" cy="34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9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7967416" cy="4919950"/>
          </a:xfrm>
        </p:spPr>
        <p:txBody>
          <a:bodyPr>
            <a:normAutofit/>
          </a:bodyPr>
          <a:lstStyle/>
          <a:p>
            <a:r>
              <a:rPr lang="en-GB" altLang="en-US" dirty="0"/>
              <a:t>What is right amount and type of help?</a:t>
            </a:r>
          </a:p>
          <a:p>
            <a:endParaRPr lang="en-GB" dirty="0"/>
          </a:p>
          <a:p>
            <a:r>
              <a:rPr lang="en-GB" dirty="0"/>
              <a:t>Annotation: “</a:t>
            </a:r>
            <a:r>
              <a:rPr lang="en-GB" i="1" dirty="0"/>
              <a:t>unquestionably the most neglected layer of the visualization anatomy</a:t>
            </a:r>
            <a:r>
              <a:rPr lang="en-GB" dirty="0"/>
              <a:t>” (Kirk, 2016)</a:t>
            </a:r>
          </a:p>
          <a:p>
            <a:pPr lvl="1"/>
            <a:r>
              <a:rPr lang="en-GB" dirty="0"/>
              <a:t>Least amount of design?</a:t>
            </a:r>
          </a:p>
          <a:p>
            <a:r>
              <a:rPr lang="en-GB" dirty="0"/>
              <a:t>Annotation requires </a:t>
            </a:r>
            <a:r>
              <a:rPr lang="en-GB" dirty="0" err="1"/>
              <a:t>visualisers</a:t>
            </a:r>
            <a:r>
              <a:rPr lang="en-GB" dirty="0"/>
              <a:t> to truly understand their intended audience</a:t>
            </a:r>
          </a:p>
          <a:p>
            <a:pPr lvl="1"/>
            <a:r>
              <a:rPr lang="en-GB" dirty="0"/>
              <a:t>Hugely influential</a:t>
            </a:r>
          </a:p>
          <a:p>
            <a:pPr lvl="1"/>
            <a:r>
              <a:rPr lang="en-GB" dirty="0"/>
              <a:t>Directly facilitates understanding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114" y="3544818"/>
            <a:ext cx="2428571" cy="2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1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Goldilocks!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098" y="1787525"/>
            <a:ext cx="10416702" cy="4919950"/>
          </a:xfrm>
        </p:spPr>
        <p:txBody>
          <a:bodyPr>
            <a:normAutofit/>
          </a:bodyPr>
          <a:lstStyle/>
          <a:p>
            <a:r>
              <a:rPr lang="en-GB" dirty="0"/>
              <a:t>Too much annotation?</a:t>
            </a:r>
          </a:p>
          <a:p>
            <a:pPr lvl="1"/>
            <a:r>
              <a:rPr lang="en-GB" dirty="0"/>
              <a:t>Cluttered</a:t>
            </a:r>
          </a:p>
          <a:p>
            <a:pPr lvl="1"/>
            <a:r>
              <a:rPr lang="en-US" dirty="0"/>
              <a:t>Overwhelming</a:t>
            </a:r>
          </a:p>
          <a:p>
            <a:pPr lvl="1"/>
            <a:r>
              <a:rPr lang="en-US" dirty="0" err="1"/>
              <a:t>Patronising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 little annotation?</a:t>
            </a:r>
          </a:p>
          <a:p>
            <a:pPr lvl="1"/>
            <a:r>
              <a:rPr lang="en-US" dirty="0"/>
              <a:t>Find your own way</a:t>
            </a:r>
          </a:p>
          <a:p>
            <a:pPr lvl="1"/>
            <a:r>
              <a:rPr lang="en-US" dirty="0"/>
              <a:t>Form your own understanding</a:t>
            </a:r>
          </a:p>
          <a:p>
            <a:endParaRPr lang="en-US" dirty="0"/>
          </a:p>
          <a:p>
            <a:r>
              <a:rPr lang="en-US" dirty="0"/>
              <a:t>Just Right?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02" y="3061283"/>
            <a:ext cx="5601597" cy="16685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35324" y="4729844"/>
            <a:ext cx="40735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E" sz="1000" dirty="0"/>
              <a:t>Image source: https://smartsellingtools.com/goldilocks-principle-for-sales/</a:t>
            </a:r>
          </a:p>
        </p:txBody>
      </p:sp>
    </p:spTree>
    <p:extLst>
      <p:ext uri="{BB962C8B-B14F-4D97-AF65-F5344CB8AC3E}">
        <p14:creationId xmlns:p14="http://schemas.microsoft.com/office/powerpoint/2010/main" val="321727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Annotations as Warning Signs!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690688"/>
            <a:ext cx="3404507" cy="25533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983797" y="42440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E" sz="800" dirty="0"/>
              <a:t>Image source: </a:t>
            </a:r>
            <a:br>
              <a:rPr lang="en-IE" sz="800" dirty="0"/>
            </a:br>
            <a:r>
              <a:rPr lang="en-IE" sz="800" dirty="0"/>
              <a:t>http://www.smosh.com/smosh-pit/photos/20-ridiculously-stupid-warning-labels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150" y="1703388"/>
            <a:ext cx="2945853" cy="25470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37076" y="424089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E" sz="800" dirty="0"/>
              <a:t>Image source: </a:t>
            </a:r>
            <a:br>
              <a:rPr lang="en-IE" sz="800" dirty="0"/>
            </a:br>
            <a:r>
              <a:rPr lang="en-IE" sz="800" dirty="0"/>
              <a:t>http://www.inquisitr.com/1430367/signs-you-dont-need-to-read/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301" y="2453991"/>
            <a:ext cx="3212930" cy="4072203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3668486" y="5203371"/>
            <a:ext cx="2873828" cy="1055915"/>
          </a:xfrm>
          <a:prstGeom prst="wedgeRectCallout">
            <a:avLst>
              <a:gd name="adj1" fmla="val 106440"/>
              <a:gd name="adj2" fmla="val -73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b="1" dirty="0"/>
              <a:t>This is a Sign.</a:t>
            </a:r>
          </a:p>
        </p:txBody>
      </p:sp>
    </p:spTree>
    <p:extLst>
      <p:ext uri="{BB962C8B-B14F-4D97-AF65-F5344CB8AC3E}">
        <p14:creationId xmlns:p14="http://schemas.microsoft.com/office/powerpoint/2010/main" val="370782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Annotations Everywhere!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43" y="1436914"/>
            <a:ext cx="3426104" cy="51391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6109" y="6578340"/>
            <a:ext cx="31229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E" sz="800" dirty="0"/>
              <a:t>Image source: https://www.pinterest.com/pin/573646071261662777/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488" y="1436914"/>
            <a:ext cx="2338890" cy="11756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36823" y="2612571"/>
            <a:ext cx="27222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E" sz="800" dirty="0"/>
              <a:t>Image source: http://www.signwise.ie/products/safety-signs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233" y="2928256"/>
            <a:ext cx="4201167" cy="37429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0" y="6642556"/>
            <a:ext cx="44413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800" dirty="0"/>
              <a:t>Image source: Screen Shot of Irish Times Website 22</a:t>
            </a:r>
            <a:r>
              <a:rPr lang="en-IE" sz="800" baseline="30000" dirty="0"/>
              <a:t>nd</a:t>
            </a:r>
            <a:r>
              <a:rPr lang="en-IE" sz="800" dirty="0"/>
              <a:t> March, 2017</a:t>
            </a:r>
          </a:p>
        </p:txBody>
      </p:sp>
    </p:spTree>
    <p:extLst>
      <p:ext uri="{BB962C8B-B14F-4D97-AF65-F5344CB8AC3E}">
        <p14:creationId xmlns:p14="http://schemas.microsoft.com/office/powerpoint/2010/main" val="75436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63875"/>
          </a:xfrm>
        </p:spPr>
        <p:txBody>
          <a:bodyPr>
            <a:normAutofit/>
          </a:bodyPr>
          <a:lstStyle/>
          <a:p>
            <a:r>
              <a:rPr lang="en-IE" dirty="0"/>
              <a:t>Sometimes </a:t>
            </a:r>
            <a:br>
              <a:rPr lang="en-IE" dirty="0"/>
            </a:br>
            <a:r>
              <a:rPr lang="en-IE" dirty="0"/>
              <a:t>Annotation </a:t>
            </a:r>
            <a:br>
              <a:rPr lang="en-IE" dirty="0"/>
            </a:br>
            <a:r>
              <a:rPr lang="en-IE" dirty="0"/>
              <a:t>not needed!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34" y="81186"/>
            <a:ext cx="4731577" cy="66956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56114" y="6611779"/>
            <a:ext cx="84146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1000" dirty="0"/>
              <a:t>Source: http://www.scribblelive.com/blog/2013/10/07/why-infographics-are-a-great-way-to-show-the-history-of-the-world/</a:t>
            </a:r>
          </a:p>
        </p:txBody>
      </p:sp>
    </p:spTree>
    <p:extLst>
      <p:ext uri="{BB962C8B-B14F-4D97-AF65-F5344CB8AC3E}">
        <p14:creationId xmlns:p14="http://schemas.microsoft.com/office/powerpoint/2010/main" val="210901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Attention Span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418767"/>
              </p:ext>
            </p:extLst>
          </p:nvPr>
        </p:nvGraphicFramePr>
        <p:xfrm>
          <a:off x="838200" y="2462054"/>
          <a:ext cx="9829800" cy="2804160"/>
        </p:xfrm>
        <a:graphic>
          <a:graphicData uri="http://schemas.openxmlformats.org/drawingml/2006/table">
            <a:tbl>
              <a:tblPr/>
              <a:tblGrid>
                <a:gridCol w="7686675">
                  <a:extLst>
                    <a:ext uri="{9D8B030D-6E8A-4147-A177-3AD203B41FA5}">
                      <a16:colId xmlns:a16="http://schemas.microsoft.com/office/drawing/2014/main" val="3056166799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326939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E" b="1">
                          <a:solidFill>
                            <a:srgbClr val="B19B57"/>
                          </a:solidFill>
                          <a:effectLst/>
                          <a:latin typeface="Gotham"/>
                        </a:rPr>
                        <a:t>Attention Span Statistics</a:t>
                      </a:r>
                      <a:endParaRPr lang="en-IE" b="0">
                        <a:solidFill>
                          <a:srgbClr val="B19B57"/>
                        </a:solidFill>
                        <a:effectLst/>
                        <a:latin typeface="Gotham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F0A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B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AB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C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b="1">
                          <a:solidFill>
                            <a:srgbClr val="B19B57"/>
                          </a:solidFill>
                          <a:effectLst/>
                          <a:latin typeface="Gotham"/>
                        </a:rPr>
                        <a:t>Data</a:t>
                      </a:r>
                      <a:endParaRPr lang="en-IE" b="0">
                        <a:solidFill>
                          <a:srgbClr val="B19B57"/>
                        </a:solidFill>
                        <a:effectLst/>
                        <a:latin typeface="Gotham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30B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B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3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C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469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The average attention span in 2015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30C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C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C4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BC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8.25 seconds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F0C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C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C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B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096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The average attention span in 2000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F0BC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B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BC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CF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12 seconds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70B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B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B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D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416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The average attention span of a gold fish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B0CF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0D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CF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D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9 seconds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30D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D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D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E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13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Percent of teens who forget major details of close friends and relatives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70D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E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D0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E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25%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B0E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E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E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E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188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Percent of people who forget their own birthdays from time to time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B0E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E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E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E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7%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F0E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E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E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581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Average number of times per hour an office worker checks their email inbox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30E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F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E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F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30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B0F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F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093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Average length watched of a single internet video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30F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F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F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F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2.7 minutes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B0F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F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0F0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8455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186362" y="5704865"/>
            <a:ext cx="35525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E" sz="1000" dirty="0"/>
              <a:t>Source: http://www.statisticbrain.com/attention-span-statistics/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076" y="6311900"/>
            <a:ext cx="10357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Telegraph: “</a:t>
            </a:r>
            <a:r>
              <a:rPr lang="en-US" i="1" dirty="0">
                <a:hlinkClick r:id="rId4"/>
              </a:rPr>
              <a:t>Humans have shorter attention span than goldfish, thanks to smartphones</a:t>
            </a:r>
            <a:r>
              <a:rPr lang="en-US" dirty="0"/>
              <a:t>”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1380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Attention Span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68" y="371475"/>
            <a:ext cx="2568331" cy="192624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748967"/>
              </p:ext>
            </p:extLst>
          </p:nvPr>
        </p:nvGraphicFramePr>
        <p:xfrm>
          <a:off x="838200" y="2532811"/>
          <a:ext cx="9590315" cy="3002280"/>
        </p:xfrm>
        <a:graphic>
          <a:graphicData uri="http://schemas.openxmlformats.org/drawingml/2006/table">
            <a:tbl>
              <a:tblPr/>
              <a:tblGrid>
                <a:gridCol w="7192736">
                  <a:extLst>
                    <a:ext uri="{9D8B030D-6E8A-4147-A177-3AD203B41FA5}">
                      <a16:colId xmlns:a16="http://schemas.microsoft.com/office/drawing/2014/main" val="3228437032"/>
                    </a:ext>
                  </a:extLst>
                </a:gridCol>
                <a:gridCol w="2397579">
                  <a:extLst>
                    <a:ext uri="{9D8B030D-6E8A-4147-A177-3AD203B41FA5}">
                      <a16:colId xmlns:a16="http://schemas.microsoft.com/office/drawing/2014/main" val="19812014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>
                          <a:solidFill>
                            <a:srgbClr val="B19B57"/>
                          </a:solidFill>
                          <a:effectLst/>
                          <a:latin typeface="Gotham"/>
                        </a:rPr>
                        <a:t>Internet Browsing Statistics (Taken from 59,573 page views)</a:t>
                      </a:r>
                      <a:endParaRPr lang="en-US" b="0">
                        <a:solidFill>
                          <a:srgbClr val="B19B57"/>
                        </a:solidFill>
                        <a:effectLst/>
                        <a:latin typeface="Gotham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B02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2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2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4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232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IE" b="0">
                        <a:solidFill>
                          <a:srgbClr val="B19B57"/>
                        </a:solidFill>
                        <a:effectLst/>
                        <a:latin typeface="Gotham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702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2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26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23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36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Percent of page views that last </a:t>
                      </a:r>
                      <a:r>
                        <a:rPr lang="en-US" b="1">
                          <a:effectLst/>
                          <a:latin typeface="Gotham"/>
                        </a:rPr>
                        <a:t>less</a:t>
                      </a:r>
                      <a:r>
                        <a:rPr lang="en-US" b="0">
                          <a:effectLst/>
                          <a:latin typeface="Gotham"/>
                        </a:rPr>
                        <a:t> than 4 seconds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B04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45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7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17%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9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394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Percent of page views that lasted </a:t>
                      </a:r>
                      <a:r>
                        <a:rPr lang="en-US" b="1">
                          <a:effectLst/>
                          <a:latin typeface="Gotham"/>
                        </a:rPr>
                        <a:t>more</a:t>
                      </a:r>
                      <a:r>
                        <a:rPr lang="en-US" b="0">
                          <a:effectLst/>
                          <a:latin typeface="Gotham"/>
                        </a:rPr>
                        <a:t> than 10 minutes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107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7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9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4%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5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8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9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824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Percent of words read on web pages with 111 words or less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909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9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9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BC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49%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909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9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9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B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98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Percent of words read on an average (593 words) web page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90BC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B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BC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B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E" b="0" dirty="0">
                          <a:effectLst/>
                          <a:latin typeface="Gotham"/>
                        </a:rPr>
                        <a:t>28%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90B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B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B5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492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effectLst/>
                          <a:latin typeface="Gotham"/>
                        </a:rPr>
                        <a:t>Users spend only 4.4 seconds more for each additional 100 words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50B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B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B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E" b="0" dirty="0">
                        <a:effectLst/>
                        <a:latin typeface="Gotham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1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B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3615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effectLst/>
                          <a:latin typeface="Gotham"/>
                        </a:rPr>
                        <a:t>Source: </a:t>
                      </a:r>
                      <a:r>
                        <a:rPr lang="en-US" b="0" i="1" dirty="0">
                          <a:effectLst/>
                          <a:latin typeface="Gotham"/>
                        </a:rPr>
                        <a:t>Harald </a:t>
                      </a:r>
                      <a:r>
                        <a:rPr lang="en-US" b="0" i="1" dirty="0" err="1">
                          <a:effectLst/>
                          <a:latin typeface="Gotham"/>
                        </a:rPr>
                        <a:t>Weinreich</a:t>
                      </a:r>
                      <a:r>
                        <a:rPr lang="en-US" b="0" i="1" dirty="0">
                          <a:effectLst/>
                          <a:latin typeface="Gotham"/>
                        </a:rPr>
                        <a:t>, </a:t>
                      </a:r>
                      <a:r>
                        <a:rPr lang="en-US" b="0" i="1" dirty="0" err="1">
                          <a:effectLst/>
                          <a:latin typeface="Gotham"/>
                        </a:rPr>
                        <a:t>Hartmut</a:t>
                      </a:r>
                      <a:r>
                        <a:rPr lang="en-US" b="0" i="1" dirty="0">
                          <a:effectLst/>
                          <a:latin typeface="Gotham"/>
                        </a:rPr>
                        <a:t> </a:t>
                      </a:r>
                      <a:r>
                        <a:rPr lang="en-US" b="0" i="1" dirty="0" err="1">
                          <a:effectLst/>
                          <a:latin typeface="Gotham"/>
                        </a:rPr>
                        <a:t>Obendorf</a:t>
                      </a:r>
                      <a:r>
                        <a:rPr lang="en-US" b="0" i="1" dirty="0">
                          <a:effectLst/>
                          <a:latin typeface="Gotham"/>
                        </a:rPr>
                        <a:t>, </a:t>
                      </a:r>
                      <a:r>
                        <a:rPr lang="en-US" b="0" i="1" dirty="0" err="1">
                          <a:effectLst/>
                          <a:latin typeface="Gotham"/>
                        </a:rPr>
                        <a:t>Eelco</a:t>
                      </a:r>
                      <a:r>
                        <a:rPr lang="en-US" b="0" i="1" dirty="0">
                          <a:effectLst/>
                          <a:latin typeface="Gotham"/>
                        </a:rPr>
                        <a:t> Herder, and Matthias Mayer: “Not Quite the Average: An Empirical Study of Web Use,” in the ACM Transactions on the Web, vol. 2, no. 1 (February 2008), article #5.</a:t>
                      </a:r>
                      <a:endParaRPr lang="en-US" b="0" dirty="0">
                        <a:effectLst/>
                        <a:latin typeface="Gotham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50B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B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B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B6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64313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186362" y="5647068"/>
            <a:ext cx="35525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E" sz="1000" dirty="0"/>
              <a:t>Source: http://www.statisticbrain.com/attention-span-statistics/</a:t>
            </a:r>
          </a:p>
        </p:txBody>
      </p:sp>
    </p:spTree>
    <p:extLst>
      <p:ext uri="{BB962C8B-B14F-4D97-AF65-F5344CB8AC3E}">
        <p14:creationId xmlns:p14="http://schemas.microsoft.com/office/powerpoint/2010/main" val="3160164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39442</TotalTime>
  <Words>1834</Words>
  <Application>Microsoft Macintosh PowerPoint</Application>
  <PresentationFormat>Widescreen</PresentationFormat>
  <Paragraphs>288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Gotham</vt:lpstr>
      <vt:lpstr>Office Theme</vt:lpstr>
      <vt:lpstr>Data Visualization Annotation</vt:lpstr>
      <vt:lpstr>Simple Need to Explain Things</vt:lpstr>
      <vt:lpstr>Visualization</vt:lpstr>
      <vt:lpstr>Goldilocks!</vt:lpstr>
      <vt:lpstr>Annotations as Warning Signs!</vt:lpstr>
      <vt:lpstr>Annotations Everywhere!</vt:lpstr>
      <vt:lpstr>Sometimes  Annotation  not needed!</vt:lpstr>
      <vt:lpstr>Attention Span</vt:lpstr>
      <vt:lpstr>Attention Span</vt:lpstr>
      <vt:lpstr>Headlines</vt:lpstr>
      <vt:lpstr>Data Visualization Headlines/Titles</vt:lpstr>
      <vt:lpstr>Write Two Headlines  (Broadsheet vs Tabloid)</vt:lpstr>
      <vt:lpstr>Write a Data Headline</vt:lpstr>
      <vt:lpstr>The Four U’s of Headline Writing</vt:lpstr>
      <vt:lpstr>Simple Annotation </vt:lpstr>
      <vt:lpstr>Chart Annotation</vt:lpstr>
      <vt:lpstr>PowerPoint Presentation</vt:lpstr>
      <vt:lpstr>Chart Labels</vt:lpstr>
      <vt:lpstr>Legends</vt:lpstr>
      <vt:lpstr>Captions</vt:lpstr>
      <vt:lpstr>PowerPoint Presentation</vt:lpstr>
      <vt:lpstr>Typography</vt:lpstr>
      <vt:lpstr>Typography</vt:lpstr>
      <vt:lpstr>Audience</vt:lpstr>
      <vt:lpstr>Good Design (Andy Kirk, 2016)</vt:lpstr>
      <vt:lpstr>Trustworthy Design</vt:lpstr>
      <vt:lpstr>Accessible Design</vt:lpstr>
      <vt:lpstr>Elegant Design</vt:lpstr>
      <vt:lpstr>Exercise</vt:lpstr>
    </vt:vector>
  </TitlesOfParts>
  <Company>National College of Ireland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Eugene O'Loughlin</dc:creator>
  <cp:lastModifiedBy>Noel Cosgrave</cp:lastModifiedBy>
  <cp:revision>327</cp:revision>
  <cp:lastPrinted>2017-03-23T16:55:15Z</cp:lastPrinted>
  <dcterms:created xsi:type="dcterms:W3CDTF">2017-01-03T11:48:10Z</dcterms:created>
  <dcterms:modified xsi:type="dcterms:W3CDTF">2018-02-27T11:16:52Z</dcterms:modified>
</cp:coreProperties>
</file>